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0" r:id="rId5"/>
    <p:sldId id="271" r:id="rId6"/>
    <p:sldId id="272" r:id="rId7"/>
    <p:sldId id="274" r:id="rId8"/>
    <p:sldId id="275" r:id="rId9"/>
    <p:sldId id="276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46" autoAdjust="0"/>
  </p:normalViewPr>
  <p:slideViewPr>
    <p:cSldViewPr>
      <p:cViewPr>
        <p:scale>
          <a:sx n="61" d="100"/>
          <a:sy n="61" d="100"/>
        </p:scale>
        <p:origin x="-140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6EFFB-068E-46DB-934B-9C8B8636035A}" type="datetimeFigureOut">
              <a:rPr lang="en-CA" smtClean="0"/>
              <a:t>27/10/2017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129D8B-37F8-4ABF-85A4-83CCB830C70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821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29D8B-37F8-4ABF-85A4-83CCB830C70C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648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29D8B-37F8-4ABF-85A4-83CCB830C70C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764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lifeinthefastlane.com/wp-content/uploads/2011/12/sinus-tachycardia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747712"/>
            <a:ext cx="7658100" cy="536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86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chestx-ray.com/images/igallery/resized/1-100/1-10-500-500-100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33400"/>
            <a:ext cx="7010400" cy="571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57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974946"/>
              </p:ext>
            </p:extLst>
          </p:nvPr>
        </p:nvGraphicFramePr>
        <p:xfrm>
          <a:off x="1752600" y="1447800"/>
          <a:ext cx="5362941" cy="2560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75949"/>
                <a:gridCol w="1474314"/>
                <a:gridCol w="873646"/>
                <a:gridCol w="1639032"/>
              </a:tblGrid>
              <a:tr h="1676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 </a:t>
                      </a:r>
                      <a:r>
                        <a:rPr lang="en-US" sz="20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62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Blood Gases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659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Arterial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pH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7.32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7.35- 7.45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pCO2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32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35 – 45 mmHg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PO2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95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80-100 mmHg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20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22 – 26  </a:t>
                      </a:r>
                      <a:r>
                        <a:rPr lang="en-US" sz="18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mmol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/>
                          <a:ea typeface="Times New Roman"/>
                          <a:cs typeface="Calibri"/>
                        </a:rPr>
                        <a:t>O2 Sat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95%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4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95 – 100%</a:t>
                      </a:r>
                      <a:endParaRPr lang="en-US" sz="24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506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44572"/>
              </p:ext>
            </p:extLst>
          </p:nvPr>
        </p:nvGraphicFramePr>
        <p:xfrm>
          <a:off x="1752600" y="381000"/>
          <a:ext cx="5362941" cy="603504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75949"/>
                <a:gridCol w="1474314"/>
                <a:gridCol w="873646"/>
                <a:gridCol w="1639032"/>
              </a:tblGrid>
              <a:tr h="1676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Test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DATE/TIME here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Flag </a:t>
                      </a:r>
                      <a:r>
                        <a:rPr lang="en-US" sz="18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(H or L)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Reference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762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CBC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WBC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12.0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10.8 10^9/L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RBC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4.0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4.3 – 5.7 10^12/L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Hgb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110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130 – 170 g/L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HCT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42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0.37 – 0.47 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Platelets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150 – 400 10^9/L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D-Dimer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1250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&lt;250 mcg/L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8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Chemistry</a:t>
                      </a:r>
                      <a:endParaRPr lang="en-US" sz="18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Na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132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137 – 145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K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3.5 – 5.0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Cl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100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98 – 107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HCO3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22-26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Urea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4.0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2.5 – 6.1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Creat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90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62 – 106 umol/L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Glucose - Random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6.0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3.0 – 11.0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CK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260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5 – 130 U/L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Lactic Acid 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3.7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&lt;2.0 mmol/L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Coags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INR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2.1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0.9 – 1.2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PTT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50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H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28 – 38 s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65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  <a:cs typeface="Calibri"/>
                        </a:rPr>
                        <a:t>Fibrinogen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1.0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  <a:cs typeface="Calibri"/>
                        </a:rPr>
                        <a:t>L</a:t>
                      </a:r>
                      <a:endParaRPr lang="en-US" sz="200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5.1 – 11.8 </a:t>
                      </a:r>
                      <a:r>
                        <a:rPr lang="en-US" sz="1600" dirty="0" err="1">
                          <a:effectLst/>
                          <a:latin typeface="Calibri"/>
                          <a:ea typeface="Times New Roman"/>
                          <a:cs typeface="Calibri"/>
                        </a:rPr>
                        <a:t>umol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  <a:cs typeface="Calibri"/>
                        </a:rPr>
                        <a:t>/L</a:t>
                      </a:r>
                      <a:endParaRPr lang="en-US" sz="2000" dirty="0">
                        <a:effectLst/>
                        <a:latin typeface="Times New Roman"/>
                        <a:ea typeface="Arial Unicode MS"/>
                      </a:endParaRPr>
                    </a:p>
                  </a:txBody>
                  <a:tcPr marL="62861" marR="62861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3317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inus tachycardia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29" y="1066800"/>
            <a:ext cx="7839075" cy="4500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3876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33036" y="5137666"/>
            <a:ext cx="1032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End Case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11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F2448A-0A83-4EC7-A468-87176FF31DF8}">
  <ds:schemaRefs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180</Words>
  <Application>Microsoft Office PowerPoint</Application>
  <PresentationFormat>On-screen Show (4:3)</PresentationFormat>
  <Paragraphs>112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Setup</cp:lastModifiedBy>
  <cp:revision>31</cp:revision>
  <dcterms:created xsi:type="dcterms:W3CDTF">2014-11-17T16:34:54Z</dcterms:created>
  <dcterms:modified xsi:type="dcterms:W3CDTF">2017-10-27T21:24:09Z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