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5" r:id="rId6"/>
    <p:sldId id="266" r:id="rId7"/>
    <p:sldId id="267" r:id="rId8"/>
    <p:sldId id="268" r:id="rId9"/>
    <p:sldId id="262" r:id="rId10"/>
    <p:sldId id="259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fEepVOQrp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a/url?sa=i&amp;rct=j&amp;q=&amp;esrc=s&amp;source=images&amp;cd=&amp;cad=rja&amp;uact=8&amp;ved=0ahUKEwiu8MiBuaHWAhWnqFQKHdRTD5oQjRwIBw&amp;url=http://torreyekg.com/index.php/2015/07/27/hyperkalemia-brugada-sign/&amp;psig=AFQjCNFX6Q9_6R_V3L-fRx5gcPAOSZ3UTw&amp;ust=150536739204346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uact=8&amp;ved=0ahUKEwiKkZWqvaHWAhXB31QKHaGeDAAQjRwIBw&amp;url=http://www.chestx-ray.com/index.php/education/normal-cxr-module-train-your-eye&amp;psig=AFQjCNFJEu7szZNma_Eu5JQ3Nu-TeCCMCg&amp;ust=15053682977160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2"/>
              </a:rPr>
              <a:t>https://youtu.be/HfEepVOQrpE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8:00-9:30 min segment)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"/>
          <a:stretch/>
        </p:blipFill>
        <p:spPr bwMode="auto">
          <a:xfrm>
            <a:off x="762000" y="762000"/>
            <a:ext cx="783096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5546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inus tachycardia ECG heart rate 17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" y="1066800"/>
            <a:ext cx="8584565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5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normal chest xra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65950" cy="56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386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LABORATORY </a:t>
            </a:r>
            <a:r>
              <a:rPr lang="en-US" sz="1600" b="1" dirty="0"/>
              <a:t>*LIVE*          Lab Summary Report</a:t>
            </a:r>
            <a:endParaRPr lang="en-CA" sz="1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35626"/>
              </p:ext>
            </p:extLst>
          </p:nvPr>
        </p:nvGraphicFramePr>
        <p:xfrm>
          <a:off x="1752600" y="1371600"/>
          <a:ext cx="5264202" cy="2804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9566"/>
                <a:gridCol w="1447879"/>
                <a:gridCol w="858002"/>
                <a:gridCol w="1608755"/>
              </a:tblGrid>
              <a:tr h="17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Arial Unicode MS"/>
                        </a:rPr>
                        <a:t>18/09/2017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Arial Unicode MS"/>
                        </a:rPr>
                        <a:t>0800</a:t>
                      </a:r>
                      <a:endParaRPr lang="en-CA" sz="18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8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6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Blood Gases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0875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Venous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7.28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22 – 26  mmol/L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98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3.8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0.7-2.1mmol/L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38010"/>
              </p:ext>
            </p:extLst>
          </p:nvPr>
        </p:nvGraphicFramePr>
        <p:xfrm>
          <a:off x="1600200" y="457200"/>
          <a:ext cx="6096000" cy="5852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05000"/>
                <a:gridCol w="1295400"/>
                <a:gridCol w="914400"/>
                <a:gridCol w="1981200"/>
              </a:tblGrid>
              <a:tr h="17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Arial Unicode MS"/>
                        </a:rPr>
                        <a:t>18/09/2017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Arial Unicode MS"/>
                        </a:rPr>
                        <a:t>0800</a:t>
                      </a:r>
                      <a:endParaRPr lang="en-CA" sz="18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8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6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10.3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136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HCT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0.43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0.37 – 0.47 L/L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388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140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5.1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106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7.0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118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5.5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EtOH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57225" algn="l"/>
                          <a:tab pos="702945" algn="ctr"/>
                        </a:tabLs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		5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0-10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ASA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negative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Negative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Acetaminophen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negative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Negative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1.0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9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160</Words>
  <Application>Microsoft Office PowerPoint</Application>
  <PresentationFormat>On-screen Show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Kardan Sani, Ali Reza</cp:lastModifiedBy>
  <cp:revision>18</cp:revision>
  <dcterms:created xsi:type="dcterms:W3CDTF">2014-10-22T20:15:01Z</dcterms:created>
  <dcterms:modified xsi:type="dcterms:W3CDTF">2020-07-21T20:55:38Z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