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2" r:id="rId6"/>
    <p:sldId id="271" r:id="rId7"/>
    <p:sldId id="268" r:id="rId8"/>
    <p:sldId id="272" r:id="rId9"/>
    <p:sldId id="27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3084" y="-11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685800"/>
            <a:ext cx="6617335" cy="551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413216"/>
              </p:ext>
            </p:extLst>
          </p:nvPr>
        </p:nvGraphicFramePr>
        <p:xfrm>
          <a:off x="1600200" y="1981200"/>
          <a:ext cx="5952309" cy="21336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524000"/>
                <a:gridCol w="1295400"/>
                <a:gridCol w="990600"/>
                <a:gridCol w="2142309"/>
              </a:tblGrid>
              <a:tr h="13224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Test</a:t>
                      </a:r>
                      <a:endParaRPr lang="en-US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9509" marR="59509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DATE/TIME here</a:t>
                      </a:r>
                      <a:endParaRPr lang="en-US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9509" marR="59509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Flag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6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(H or L)</a:t>
                      </a:r>
                      <a:endParaRPr lang="en-US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9509" marR="59509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Reference</a:t>
                      </a:r>
                      <a:endParaRPr lang="en-US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9509" marR="59509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2241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Arial Unicode MS"/>
                        </a:rPr>
                        <a:t>Venous</a:t>
                      </a:r>
                      <a:r>
                        <a:rPr lang="en-US" sz="1800" b="1" baseline="0" dirty="0" smtClean="0">
                          <a:effectLst/>
                          <a:latin typeface="Calibri"/>
                          <a:ea typeface="Arial Unicode MS"/>
                        </a:rPr>
                        <a:t> Blood Gas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9509" marR="59509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54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pH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7.10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7.35- 7.45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4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pCO2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22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35 – 45 mmHg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4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PO2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45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80-100 mmHg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10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22 – 26  mmol/L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4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Lactate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4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0.9 – 1.8 </a:t>
                      </a:r>
                      <a:r>
                        <a:rPr lang="en-US" sz="18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1500"/>
            <a:ext cx="8266113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149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490107"/>
              </p:ext>
            </p:extLst>
          </p:nvPr>
        </p:nvGraphicFramePr>
        <p:xfrm>
          <a:off x="1600200" y="1371600"/>
          <a:ext cx="5952309" cy="41148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524000"/>
                <a:gridCol w="1295400"/>
                <a:gridCol w="990600"/>
                <a:gridCol w="2142309"/>
              </a:tblGrid>
              <a:tr h="13224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Test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9509" marR="59509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DATE/TIME here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9509" marR="59509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Flag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(H or L)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9509" marR="59509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Reference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9509" marR="59509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2241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Chemistry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9509" marR="59509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54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Na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140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137 – 145 mmol/L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4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K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3.7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3.5 – 5.0 mmol/L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4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Cl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105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98 – 107 </a:t>
                      </a:r>
                      <a:r>
                        <a:rPr lang="en-US" sz="18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10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22-26 </a:t>
                      </a:r>
                      <a:r>
                        <a:rPr lang="en-US" sz="18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4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Urea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8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2.5 – 6.1 </a:t>
                      </a:r>
                      <a:r>
                        <a:rPr lang="en-US" sz="18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7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Creat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98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62 – 106 </a:t>
                      </a:r>
                      <a:r>
                        <a:rPr lang="en-US" sz="1800" dirty="0" err="1">
                          <a:effectLst/>
                          <a:latin typeface="Calibri"/>
                          <a:ea typeface="Times New Roman"/>
                        </a:rPr>
                        <a:t>umol</a:t>
                      </a: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7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Glucose - Random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6.0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3.0 – 11.0 </a:t>
                      </a:r>
                      <a:r>
                        <a:rPr lang="en-US" sz="18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7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Osmo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339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280-300 </a:t>
                      </a:r>
                      <a:r>
                        <a:rPr lang="en-US" sz="18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/kg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7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EtOH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&lt;2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7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ASA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negative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7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Tylenol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negative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8177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611949"/>
              </p:ext>
            </p:extLst>
          </p:nvPr>
        </p:nvGraphicFramePr>
        <p:xfrm>
          <a:off x="1371600" y="1752600"/>
          <a:ext cx="6553200" cy="195072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80022"/>
                <a:gridCol w="1802408"/>
                <a:gridCol w="1068094"/>
                <a:gridCol w="2002676"/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DATE/TIME here</a:t>
                      </a:r>
                      <a:endParaRPr lang="en-CA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Flag </a:t>
                      </a:r>
                      <a:endParaRPr lang="en-US" sz="1800" b="1" dirty="0" smtClean="0">
                        <a:effectLst/>
                        <a:latin typeface="Calibri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</a:rPr>
                        <a:t>(</a:t>
                      </a: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H or L)</a:t>
                      </a:r>
                      <a:endParaRPr lang="en-CA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</a:rPr>
                        <a:t>CBC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WBC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13.1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3.5 – 10.8 10^9/L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Hgb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136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130 – 170 g/L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HCT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0.43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0.37 – 0.47 L/L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</a:rPr>
                        <a:t>Platelets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</a:rPr>
                        <a:t>456</a:t>
                      </a:r>
                      <a:endParaRPr lang="en-CA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</a:rPr>
                        <a:t>150 – 400 10^9/L</a:t>
                      </a:r>
                      <a:endParaRPr lang="en-CA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025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762000"/>
            <a:ext cx="7674927" cy="495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41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8F2448A-0A83-4EC7-A468-87176FF31DF8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elements/1.1/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152</Words>
  <Application>Microsoft Office PowerPoint</Application>
  <PresentationFormat>On-screen Show (4:3)</PresentationFormat>
  <Paragraphs>99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Slinn, Joanne</cp:lastModifiedBy>
  <cp:revision>41</cp:revision>
  <dcterms:created xsi:type="dcterms:W3CDTF">2014-11-17T16:34:54Z</dcterms:created>
  <dcterms:modified xsi:type="dcterms:W3CDTF">2017-02-09T00:05:42Z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