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71" r:id="rId6"/>
    <p:sldId id="27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137" autoAdjust="0"/>
  </p:normalViewPr>
  <p:slideViewPr>
    <p:cSldViewPr>
      <p:cViewPr>
        <p:scale>
          <a:sx n="87" d="100"/>
          <a:sy n="87" d="100"/>
        </p:scale>
        <p:origin x="-2352" y="-7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i0.wp.com/lifeinthefastlane.com/wp-content/uploads/2011/12/dig-effect.jpg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i0.wp.com/lifeinthefastlane.com/wp-content/uploads/2011/12/dig-effect.jpg?zoom=1.5625&amp;w=900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14400"/>
            <a:ext cx="7916227" cy="50574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486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371600" y="348734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Arial Bold"/>
                <a:ea typeface="Times New Roman"/>
              </a:rPr>
              <a:t>LABORATORY *LIVE*          Lab Summary Report</a:t>
            </a:r>
            <a:endParaRPr lang="en-US" sz="2000" dirty="0">
              <a:effectLst/>
              <a:latin typeface="Times New Roman"/>
              <a:ea typeface="Arial Unicode MS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004060"/>
              </p:ext>
            </p:extLst>
          </p:nvPr>
        </p:nvGraphicFramePr>
        <p:xfrm>
          <a:off x="838200" y="750723"/>
          <a:ext cx="7239000" cy="566928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828800"/>
                <a:gridCol w="1600200"/>
                <a:gridCol w="838200"/>
                <a:gridCol w="2971800"/>
              </a:tblGrid>
              <a:tr h="1480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DATE/TIME here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Flag </a:t>
                      </a: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(H or L)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6896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</a:rPr>
                        <a:t>CBC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268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WBC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7.8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3.5 – 10.8 10^9/L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8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RBC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5.2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4.3 – 5.7 10^12/L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8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Hgb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140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130 – 170 g/L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8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HCT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0.40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0.37 – 0.47 L/L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8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MCV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86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84.0 – 98.0 </a:t>
                      </a:r>
                      <a:r>
                        <a:rPr lang="en-US" sz="1400" dirty="0" err="1">
                          <a:effectLst/>
                          <a:latin typeface="Calibri"/>
                          <a:ea typeface="Times New Roman"/>
                        </a:rPr>
                        <a:t>fL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8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MCH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30.1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28.3 – 33.5 </a:t>
                      </a:r>
                      <a:r>
                        <a:rPr lang="en-US" sz="1400" dirty="0" err="1">
                          <a:effectLst/>
                          <a:latin typeface="Calibri"/>
                          <a:ea typeface="Times New Roman"/>
                        </a:rPr>
                        <a:t>pg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8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MCHC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334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329 – 352 g/L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8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RDW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13.0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12.0/15.0 %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8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Platelets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250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150 – 400 10^9/L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046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Chemistry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1268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Na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138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137 – 145 mmol/L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8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K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3.1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3.5 – 5.0 </a:t>
                      </a:r>
                      <a:r>
                        <a:rPr lang="en-US" sz="14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8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Cl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100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98 – 107 mmol/L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8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20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22-26 mmol/L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8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GFR Est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35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&gt; 60 ml/min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8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Glucose - Random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8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3.0 – 11.0 </a:t>
                      </a:r>
                      <a:r>
                        <a:rPr lang="en-US" sz="14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8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Lactate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0.9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0.9 – 1.8 </a:t>
                      </a:r>
                      <a:r>
                        <a:rPr lang="en-US" sz="14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8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CK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100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5 – 130 U/L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8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Troponin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&lt;0.01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&lt;0.03 mcg/L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8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Digoxin Level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effectLst/>
                          <a:latin typeface="Calibri"/>
                          <a:ea typeface="Times New Roman"/>
                        </a:rPr>
                        <a:t>8 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1.0.-2.6 </a:t>
                      </a:r>
                      <a:r>
                        <a:rPr lang="en-US" sz="1400" dirty="0" err="1">
                          <a:effectLst/>
                          <a:latin typeface="Calibri"/>
                          <a:ea typeface="Times New Roman"/>
                        </a:rPr>
                        <a:t>nmol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0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Coags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268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INR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1.0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0.9 – 1.2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8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PTT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34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28 – 38 s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47586" marR="4758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8F2448A-0A83-4EC7-A468-87176FF31DF8}">
  <ds:schemaRefs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150</Words>
  <Application>Microsoft Office PowerPoint</Application>
  <PresentationFormat>On-screen Show (4:3)</PresentationFormat>
  <Paragraphs>96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Kardan Sani, Ali Reza</cp:lastModifiedBy>
  <cp:revision>20</cp:revision>
  <dcterms:created xsi:type="dcterms:W3CDTF">2014-11-17T16:34:54Z</dcterms:created>
  <dcterms:modified xsi:type="dcterms:W3CDTF">2020-07-21T17:33:33Z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