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2" r:id="rId6"/>
    <p:sldId id="259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48202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69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rapid.leeds.ac.uk/ebook/assets/images/sj-images/CXR_portable-plain-chest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43863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/>
              <a:t>LABORATORY </a:t>
            </a:r>
            <a:r>
              <a:rPr lang="en-US" sz="1600" b="1" dirty="0"/>
              <a:t>*LIVE*          Lab Summary Report</a:t>
            </a:r>
            <a:endParaRPr lang="en-CA" sz="1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68709"/>
              </p:ext>
            </p:extLst>
          </p:nvPr>
        </p:nvGraphicFramePr>
        <p:xfrm>
          <a:off x="1524000" y="1066800"/>
          <a:ext cx="6629400" cy="53920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07219"/>
                <a:gridCol w="1516981"/>
                <a:gridCol w="1229129"/>
                <a:gridCol w="2276071"/>
              </a:tblGrid>
              <a:tr h="3047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5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6.0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135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200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15.0</a:t>
                      </a:r>
                      <a:endParaRPr lang="en-CA" sz="18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Times New Roman"/>
                        </a:rPr>
                        <a:t>140</a:t>
                      </a:r>
                      <a:endParaRPr lang="en-CA" sz="1800" b="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137 – 145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3.3</a:t>
                      </a:r>
                      <a:endParaRPr lang="en-CA" sz="18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3.5 – 5.0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Arial Unicode MS"/>
                        </a:rPr>
                        <a:t>102</a:t>
                      </a:r>
                      <a:endParaRPr lang="en-CA" sz="1800" b="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98 – 107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16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22-26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10</a:t>
                      </a:r>
                      <a:endParaRPr lang="en-CA" sz="18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2.5 – 6.1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120</a:t>
                      </a:r>
                      <a:endParaRPr lang="en-CA" sz="18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GFR Est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55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&gt; 60 ml/min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5.0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0.9 – 1.8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</a:rPr>
                        <a:t>Coags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INR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</a:rPr>
                        <a:t>1.1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0.9 – 1.2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V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</a:rPr>
                        <a:t>BGs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2907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j-lt"/>
                          <a:ea typeface="Arial Unicode MS"/>
                        </a:rPr>
                        <a:t>Venous</a:t>
                      </a:r>
                      <a:endParaRPr lang="en-CA" sz="1600" dirty="0"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7.25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30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16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.lifeinthefastlane.com/wp-content/uploads/2012/01/SB-1H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" y="1110615"/>
            <a:ext cx="7205980" cy="4636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8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916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107" y="6444734"/>
            <a:ext cx="781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Kerns, W. (2007). Management of beta-adrenergic blocker and calcium channel antagonist toxicity. </a:t>
            </a:r>
            <a:r>
              <a:rPr lang="en-CA" sz="1000" b="1" u="sng" dirty="0" err="1">
                <a:hlinkClick r:id="rId3" tooltip="Emergency medicine clinics of North America."/>
              </a:rPr>
              <a:t>Emerg</a:t>
            </a:r>
            <a:r>
              <a:rPr lang="en-CA" sz="1000" b="1" u="sng" dirty="0">
                <a:hlinkClick r:id="rId3" tooltip="Emergency medicine clinics of North America."/>
              </a:rPr>
              <a:t> Med </a:t>
            </a:r>
            <a:r>
              <a:rPr lang="en-CA" sz="1000" b="1" u="sng" dirty="0" err="1">
                <a:hlinkClick r:id="rId3" tooltip="Emergency medicine clinics of North America."/>
              </a:rPr>
              <a:t>Clin</a:t>
            </a:r>
            <a:r>
              <a:rPr lang="en-CA" sz="1000" b="1" u="sng" dirty="0">
                <a:hlinkClick r:id="rId3" tooltip="Emergency medicine clinics of North America."/>
              </a:rPr>
              <a:t> North Am.</a:t>
            </a:r>
            <a:r>
              <a:rPr lang="en-CA" sz="1000" dirty="0"/>
              <a:t> May;25(2):309-31</a:t>
            </a:r>
            <a:r>
              <a:rPr lang="en-CA" dirty="0"/>
              <a:t>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4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FDA53-8829-42BE-B1B7-4E268DA6324E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157</Words>
  <Application>Microsoft Office PowerPoint</Application>
  <PresentationFormat>On-screen Show (4:3)</PresentationFormat>
  <Paragraphs>79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Kardan Sani, Ali Reza</cp:lastModifiedBy>
  <cp:revision>15</cp:revision>
  <dcterms:created xsi:type="dcterms:W3CDTF">2014-10-22T20:15:01Z</dcterms:created>
  <dcterms:modified xsi:type="dcterms:W3CDTF">2020-07-20T17:48:11Z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