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2" r:id="rId6"/>
    <p:sldId id="266" r:id="rId7"/>
    <p:sldId id="267" r:id="rId8"/>
    <p:sldId id="269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84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lij\AppData\Local\Microsoft\Windows\Temporary Internet Files\Content.Outlook\J94R9G11\12 lead ECG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38200"/>
            <a:ext cx="8534400" cy="5105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6850176"/>
              </p:ext>
            </p:extLst>
          </p:nvPr>
        </p:nvGraphicFramePr>
        <p:xfrm>
          <a:off x="1479550" y="1371600"/>
          <a:ext cx="61849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Packager Shell Object" showAsIcon="1" r:id="rId3" imgW="1019184" imgH="485703" progId="Package">
                  <p:embed/>
                </p:oleObj>
              </mc:Choice>
              <mc:Fallback>
                <p:oleObj name="Packager Shell Object" showAsIcon="1" r:id="rId3" imgW="1019184" imgH="485703" progId="Packag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371600"/>
                        <a:ext cx="6184900" cy="1524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572030"/>
              </p:ext>
            </p:extLst>
          </p:nvPr>
        </p:nvGraphicFramePr>
        <p:xfrm>
          <a:off x="1409700" y="3657600"/>
          <a:ext cx="6324600" cy="1558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Packager Shell Object" showAsIcon="1" r:id="rId5" imgW="1019184" imgH="485703" progId="Package">
                  <p:embed/>
                </p:oleObj>
              </mc:Choice>
              <mc:Fallback>
                <p:oleObj name="Packager Shell Object" showAsIcon="1" r:id="rId5" imgW="1019184" imgH="485703" progId="Packag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3657600"/>
                        <a:ext cx="6324600" cy="155823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62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71600" y="607660"/>
            <a:ext cx="60198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Arial Bold"/>
                <a:ea typeface="Times New Roman"/>
              </a:rPr>
              <a:t>LABORATORY *LIVE*          Lab Summary Report</a:t>
            </a:r>
            <a:endParaRPr lang="en-US" sz="2800" dirty="0">
              <a:latin typeface="Times New Roman"/>
              <a:ea typeface="Arial Unicode MS"/>
            </a:endParaRPr>
          </a:p>
          <a:p>
            <a:pPr algn="ctr"/>
            <a:r>
              <a:rPr lang="en-US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/>
                <a:ea typeface="Times New Roman"/>
                <a:cs typeface="Times New Roman"/>
              </a:rPr>
              <a:t> </a:t>
            </a:r>
            <a:endParaRPr lang="en-US" sz="2800" dirty="0">
              <a:effectLst/>
              <a:latin typeface="Times New Roman"/>
              <a:ea typeface="Arial Unicode M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778859"/>
              </p:ext>
            </p:extLst>
          </p:nvPr>
        </p:nvGraphicFramePr>
        <p:xfrm>
          <a:off x="1143000" y="2286000"/>
          <a:ext cx="6476999" cy="18897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47800"/>
                <a:gridCol w="1883324"/>
                <a:gridCol w="817993"/>
                <a:gridCol w="2327882"/>
              </a:tblGrid>
              <a:tr h="30823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Test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Calibri"/>
                          <a:ea typeface="Arial Unicode MS"/>
                        </a:rPr>
                        <a:t>27/02/2016</a:t>
                      </a:r>
                      <a:r>
                        <a:rPr lang="en-US" sz="2000" b="1" baseline="0" dirty="0" smtClean="0">
                          <a:effectLst/>
                          <a:latin typeface="Calibri"/>
                          <a:ea typeface="Arial Unicode MS"/>
                        </a:rPr>
                        <a:t> 0800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Flag</a:t>
                      </a:r>
                      <a:endParaRPr lang="en-US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Reference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4118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CBC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699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WBC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24.2</a:t>
                      </a:r>
                      <a:endParaRPr lang="en-US" sz="2400" b="1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3.5 – 10.8 10^9/L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99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Hgb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145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130 – 170 g/L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99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Platelets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460</a:t>
                      </a:r>
                      <a:endParaRPr lang="en-US" sz="2400" b="1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150 – 400 10^9/L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919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443397"/>
              </p:ext>
            </p:extLst>
          </p:nvPr>
        </p:nvGraphicFramePr>
        <p:xfrm>
          <a:off x="990600" y="381000"/>
          <a:ext cx="6476999" cy="58521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50760"/>
                <a:gridCol w="1380364"/>
                <a:gridCol w="817993"/>
                <a:gridCol w="2327882"/>
              </a:tblGrid>
              <a:tr h="30823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Test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Calibri"/>
                          <a:ea typeface="Arial Unicode MS"/>
                        </a:rPr>
                        <a:t>27/02/2016</a:t>
                      </a:r>
                      <a:r>
                        <a:rPr lang="en-US" sz="2000" b="1" baseline="0" dirty="0" smtClean="0">
                          <a:effectLst/>
                          <a:latin typeface="Calibri"/>
                          <a:ea typeface="Arial Unicode MS"/>
                        </a:rPr>
                        <a:t> 0800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Flag</a:t>
                      </a:r>
                      <a:endParaRPr lang="en-US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Reference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4118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Chemistry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699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Na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140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137 – 145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99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K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4.0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3.5 – 5.0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99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Cl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100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98 – 107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99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HCO3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15</a:t>
                      </a:r>
                      <a:endParaRPr lang="en-US" sz="2400" b="1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22-26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99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Urea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6.0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2.5 – 6.1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Creat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104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62 – 106 umol/L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Lactate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3.3</a:t>
                      </a:r>
                      <a:endParaRPr lang="en-US" sz="2400" b="1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0.9 – 1.8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CK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120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 – 130 U/L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Troponin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0.01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&lt;0.03 mcg/L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ALT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230</a:t>
                      </a:r>
                      <a:endParaRPr lang="en-US" sz="2400" b="1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7 - 63 U/L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AST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200</a:t>
                      </a:r>
                      <a:endParaRPr lang="en-US" sz="2400" b="1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8 – 40 U/L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GGT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654</a:t>
                      </a:r>
                      <a:endParaRPr lang="en-US" sz="2400" b="1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10 – 48 U/L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Alkaline phosphatase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730</a:t>
                      </a:r>
                      <a:endParaRPr lang="en-US" sz="2400" b="1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38 - 126 U/L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Bilirubin 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35</a:t>
                      </a:r>
                      <a:endParaRPr lang="en-US" sz="2400" b="1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&lt;26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umol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Lipase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50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&lt;160 U/L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867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693785"/>
              </p:ext>
            </p:extLst>
          </p:nvPr>
        </p:nvGraphicFramePr>
        <p:xfrm>
          <a:off x="1295400" y="1752600"/>
          <a:ext cx="6019800" cy="2194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33811"/>
                <a:gridCol w="1429083"/>
                <a:gridCol w="846863"/>
                <a:gridCol w="2410043"/>
              </a:tblGrid>
              <a:tr h="30823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Test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Calibri"/>
                          <a:ea typeface="Arial Unicode MS"/>
                        </a:rPr>
                        <a:t>27/02/2016</a:t>
                      </a:r>
                      <a:r>
                        <a:rPr lang="en-US" sz="2000" b="1" baseline="0" dirty="0" smtClean="0">
                          <a:effectLst/>
                          <a:latin typeface="Calibri"/>
                          <a:ea typeface="Arial Unicode MS"/>
                        </a:rPr>
                        <a:t> 0800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Flag</a:t>
                      </a:r>
                      <a:endParaRPr lang="en-US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Reference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4118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VBGs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7117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Venous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71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pH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7.29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7.30-7.40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pCO2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33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40 – 50 mmHg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HCO3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  <a:cs typeface="Calibri"/>
                        </a:rPr>
                        <a:t>15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22 – 28 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8812" marR="48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566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F2448A-0A83-4EC7-A468-87176FF31DF8}">
  <ds:schemaRefs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159</Words>
  <Application>Microsoft Office PowerPoint</Application>
  <PresentationFormat>On-screen Show (4:3)</PresentationFormat>
  <Paragraphs>103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Packager Shell Object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Setup</cp:lastModifiedBy>
  <cp:revision>18</cp:revision>
  <dcterms:created xsi:type="dcterms:W3CDTF">2014-11-17T16:34:54Z</dcterms:created>
  <dcterms:modified xsi:type="dcterms:W3CDTF">2016-01-19T05:19:58Z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