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60" r:id="rId5"/>
    <p:sldId id="261" r:id="rId6"/>
    <p:sldId id="262" r:id="rId7"/>
    <p:sldId id="263" r:id="rId8"/>
    <p:sldId id="266" r:id="rId9"/>
    <p:sldId id="264" r:id="rId10"/>
    <p:sldId id="267" r:id="rId11"/>
    <p:sldId id="265" r:id="rId12"/>
    <p:sldId id="268" r:id="rId13"/>
    <p:sldId id="269" r:id="rId14"/>
    <p:sldId id="270" r:id="rId15"/>
    <p:sldId id="271" r:id="rId16"/>
    <p:sldId id="272" r:id="rId17"/>
    <p:sldId id="273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1320" y="4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7192F-CE1B-4E0F-BA2B-9B5928C23A0B}" type="datetimeFigureOut">
              <a:rPr lang="en-US" smtClean="0"/>
              <a:t>4/21/2020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2AA17-FD55-402E-860C-B8F433ED22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18257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7192F-CE1B-4E0F-BA2B-9B5928C23A0B}" type="datetimeFigureOut">
              <a:rPr lang="en-US" smtClean="0"/>
              <a:t>4/21/2020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2AA17-FD55-402E-860C-B8F433ED22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11865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7192F-CE1B-4E0F-BA2B-9B5928C23A0B}" type="datetimeFigureOut">
              <a:rPr lang="en-US" smtClean="0"/>
              <a:t>4/21/2020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2AA17-FD55-402E-860C-B8F433ED22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53195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7192F-CE1B-4E0F-BA2B-9B5928C23A0B}" type="datetimeFigureOut">
              <a:rPr lang="en-US" smtClean="0"/>
              <a:t>4/21/2020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2AA17-FD55-402E-860C-B8F433ED22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93352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7192F-CE1B-4E0F-BA2B-9B5928C23A0B}" type="datetimeFigureOut">
              <a:rPr lang="en-US" smtClean="0"/>
              <a:t>4/21/2020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2AA17-FD55-402E-860C-B8F433ED22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91156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7192F-CE1B-4E0F-BA2B-9B5928C23A0B}" type="datetimeFigureOut">
              <a:rPr lang="en-US" smtClean="0"/>
              <a:t>4/21/2020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2AA17-FD55-402E-860C-B8F433ED22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67659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7192F-CE1B-4E0F-BA2B-9B5928C23A0B}" type="datetimeFigureOut">
              <a:rPr lang="en-US" smtClean="0"/>
              <a:t>4/21/2020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2AA17-FD55-402E-860C-B8F433ED22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04303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7192F-CE1B-4E0F-BA2B-9B5928C23A0B}" type="datetimeFigureOut">
              <a:rPr lang="en-US" smtClean="0"/>
              <a:t>4/21/2020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2AA17-FD55-402E-860C-B8F433ED22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08013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7192F-CE1B-4E0F-BA2B-9B5928C23A0B}" type="datetimeFigureOut">
              <a:rPr lang="en-US" smtClean="0"/>
              <a:t>4/21/2020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2AA17-FD55-402E-860C-B8F433ED22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74347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7192F-CE1B-4E0F-BA2B-9B5928C23A0B}" type="datetimeFigureOut">
              <a:rPr lang="en-US" smtClean="0"/>
              <a:t>4/21/2020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2AA17-FD55-402E-860C-B8F433ED22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44070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7192F-CE1B-4E0F-BA2B-9B5928C23A0B}" type="datetimeFigureOut">
              <a:rPr lang="en-US" smtClean="0"/>
              <a:t>4/21/2020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2AA17-FD55-402E-860C-B8F433ED22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98825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B7192F-CE1B-4E0F-BA2B-9B5928C23A0B}" type="datetimeFigureOut">
              <a:rPr lang="en-US" smtClean="0"/>
              <a:t>4/21/2020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62AA17-FD55-402E-860C-B8F433ED22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96830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F:\IHA Teams\Simulation\Pictures\Pritchard Centre\SimMan3G\SimMan3G (closeup)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9557" y="1676400"/>
            <a:ext cx="8664886" cy="45422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officeArt objec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9800" y="277674"/>
            <a:ext cx="2881312" cy="603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625" y="628650"/>
            <a:ext cx="2832100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277674"/>
            <a:ext cx="2832100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</p:pic>
      <p:sp>
        <p:nvSpPr>
          <p:cNvPr id="6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0" y="4572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971800" algn="ctr"/>
                <a:tab pos="5943600" algn="r"/>
                <a:tab pos="6858000" algn="r"/>
              </a:tabLst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752600" y="843271"/>
            <a:ext cx="5486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/>
              <a:t>Patient Simulation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21054880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6952379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6952379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6952379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6952379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695237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83247" y="437515"/>
            <a:ext cx="7977505" cy="59829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87160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58837" y="644207"/>
            <a:ext cx="7426325" cy="55695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95237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67080" y="575310"/>
            <a:ext cx="7609840" cy="57073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95237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64878886"/>
              </p:ext>
            </p:extLst>
          </p:nvPr>
        </p:nvGraphicFramePr>
        <p:xfrm>
          <a:off x="1340168" y="685793"/>
          <a:ext cx="6463665" cy="5341468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16587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7717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5314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97464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63311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Calibri"/>
                          <a:ea typeface="Times New Roman"/>
                        </a:rPr>
                        <a:t>Test</a:t>
                      </a:r>
                      <a:endParaRPr lang="en-CA" sz="1200" dirty="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Calibri"/>
                          <a:ea typeface="Times New Roman"/>
                        </a:rPr>
                        <a:t>DATE/TIME here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Calibri"/>
                          <a:ea typeface="Times New Roman"/>
                        </a:rPr>
                        <a:t>Flag </a:t>
                      </a:r>
                      <a:r>
                        <a:rPr lang="en-US" sz="1100">
                          <a:effectLst/>
                          <a:latin typeface="Calibri"/>
                          <a:ea typeface="Times New Roman"/>
                        </a:rPr>
                        <a:t>(H or L)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Calibri"/>
                          <a:ea typeface="Times New Roman"/>
                        </a:rPr>
                        <a:t>Reference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5696">
                <a:tc gridSpan="4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Calibri"/>
                          <a:ea typeface="Times New Roman"/>
                        </a:rPr>
                        <a:t>CBC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25696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WBC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Calibri"/>
                          <a:ea typeface="Times New Roman"/>
                        </a:rPr>
                        <a:t>18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Calibri"/>
                          <a:ea typeface="Times New Roman"/>
                        </a:rPr>
                        <a:t>H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3.5 – 10.8 10^9/L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25696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Hgb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110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Calibri"/>
                          <a:ea typeface="Times New Roman"/>
                        </a:rPr>
                        <a:t>L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130 – 170 g/L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25696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Platelets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Calibri"/>
                          <a:ea typeface="Times New Roman"/>
                        </a:rPr>
                        <a:t>450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Calibri"/>
                          <a:ea typeface="Times New Roman"/>
                        </a:rPr>
                        <a:t>H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150 – 400 10^9/L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63311">
                <a:tc gridSpan="4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Calibri"/>
                          <a:ea typeface="Times New Roman"/>
                        </a:rPr>
                        <a:t>Chemistry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25696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Na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Calibri"/>
                          <a:ea typeface="Times New Roman"/>
                        </a:rPr>
                        <a:t>131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Calibri"/>
                          <a:ea typeface="Times New Roman"/>
                        </a:rPr>
                        <a:t>L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137 – 145 mmol/L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25696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K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Calibri"/>
                          <a:ea typeface="Times New Roman"/>
                        </a:rPr>
                        <a:t>5.5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Calibri"/>
                          <a:ea typeface="Times New Roman"/>
                        </a:rPr>
                        <a:t>H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3.5 – 5.0 mmol/L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25696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Cl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103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Calibri"/>
                          <a:ea typeface="Times New Roman"/>
                        </a:rPr>
                        <a:t> 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98 – 107 mmol/L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25696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Urea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5.7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Calibri"/>
                          <a:ea typeface="Times New Roman"/>
                        </a:rPr>
                        <a:t> 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2.5 – 6.1 mmol/L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25696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Creat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80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Calibri"/>
                          <a:ea typeface="Times New Roman"/>
                        </a:rPr>
                        <a:t> 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62 – 106 umol/L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25696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Glucose - Random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3.5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Calibri"/>
                          <a:ea typeface="Times New Roman"/>
                        </a:rPr>
                        <a:t> 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3.0 – 11.0 mmol/L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25696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Lactate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Calibri"/>
                          <a:ea typeface="Times New Roman"/>
                        </a:rPr>
                        <a:t>11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Calibri"/>
                          <a:ea typeface="Times New Roman"/>
                        </a:rPr>
                        <a:t>H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0.9 – 1.8 mmol/L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63311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Calibri"/>
                          <a:ea typeface="Times New Roman"/>
                        </a:rPr>
                        <a:t>Other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Calibri"/>
                          <a:ea typeface="Times New Roman"/>
                        </a:rPr>
                        <a:t> 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Calibri"/>
                          <a:ea typeface="Times New Roman"/>
                        </a:rPr>
                        <a:t> 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Calibri"/>
                          <a:ea typeface="Times New Roman"/>
                        </a:rPr>
                        <a:t> 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25696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CO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Calibri"/>
                          <a:ea typeface="Times New Roman"/>
                        </a:rPr>
                        <a:t>0.38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Calibri"/>
                          <a:ea typeface="Times New Roman"/>
                        </a:rPr>
                        <a:t> 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 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63311">
                <a:tc gridSpan="4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Calibri"/>
                          <a:ea typeface="Times New Roman"/>
                        </a:rPr>
                        <a:t>ABGs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25696">
                <a:tc gridSpan="4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Calibri"/>
                          <a:ea typeface="Times New Roman"/>
                        </a:rPr>
                        <a:t>Arterial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225696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pH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Calibri"/>
                          <a:ea typeface="Times New Roman"/>
                        </a:rPr>
                        <a:t>7.05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Calibri"/>
                          <a:ea typeface="Times New Roman"/>
                        </a:rPr>
                        <a:t>L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7.35- 7.45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225696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pCO2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Calibri"/>
                          <a:ea typeface="Times New Roman"/>
                        </a:rPr>
                        <a:t>25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Calibri"/>
                          <a:ea typeface="Times New Roman"/>
                        </a:rPr>
                        <a:t>L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35 – 45 mmHg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225696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PO2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90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Calibri"/>
                          <a:ea typeface="Times New Roman"/>
                        </a:rPr>
                        <a:t> 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80-100 mmHg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225696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BE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Calibri"/>
                          <a:ea typeface="Times New Roman"/>
                        </a:rPr>
                        <a:t>-18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Calibri"/>
                          <a:ea typeface="Times New Roman"/>
                        </a:rPr>
                        <a:t> 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-2.0  to  +2.0 mmol/L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  <a:tr h="225696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HCO3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Calibri"/>
                          <a:ea typeface="Times New Roman"/>
                        </a:rPr>
                        <a:t>7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Calibri"/>
                          <a:ea typeface="Times New Roman"/>
                        </a:rPr>
                        <a:t>L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22 – 26  mmol/L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1"/>
                  </a:ext>
                </a:extLst>
              </a:tr>
              <a:tr h="225696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O2 Sat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 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Calibri"/>
                          <a:ea typeface="Times New Roman"/>
                        </a:rPr>
                        <a:t> 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/>
                          <a:ea typeface="Times New Roman"/>
                        </a:rPr>
                        <a:t>95 – 100%</a:t>
                      </a:r>
                      <a:endParaRPr lang="en-CA" sz="1200" dirty="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695237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88047" y="666115"/>
            <a:ext cx="7367905" cy="55257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95237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46211538"/>
              </p:ext>
            </p:extLst>
          </p:nvPr>
        </p:nvGraphicFramePr>
        <p:xfrm>
          <a:off x="1340168" y="1447800"/>
          <a:ext cx="6463665" cy="3741261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16587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7717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5314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97464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01021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Calibri"/>
                          <a:ea typeface="Times New Roman"/>
                        </a:rPr>
                        <a:t>Test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Calibri"/>
                          <a:ea typeface="Times New Roman"/>
                        </a:rPr>
                        <a:t>DATE/TIME here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Calibri"/>
                          <a:ea typeface="Times New Roman"/>
                        </a:rPr>
                        <a:t>Flag </a:t>
                      </a:r>
                      <a:r>
                        <a:rPr lang="en-US" sz="1100">
                          <a:effectLst/>
                          <a:latin typeface="Calibri"/>
                          <a:ea typeface="Times New Roman"/>
                        </a:rPr>
                        <a:t>(H or L)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Calibri"/>
                          <a:ea typeface="Times New Roman"/>
                        </a:rPr>
                        <a:t>Reference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1021">
                <a:tc gridSpan="4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Calibri"/>
                          <a:ea typeface="Times New Roman"/>
                        </a:rPr>
                        <a:t>Chemistry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58018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Na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Calibri"/>
                          <a:ea typeface="Times New Roman"/>
                        </a:rPr>
                        <a:t>131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Calibri"/>
                          <a:ea typeface="Times New Roman"/>
                        </a:rPr>
                        <a:t>L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137 – 145 mmol/L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58018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K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Calibri"/>
                          <a:ea typeface="Times New Roman"/>
                        </a:rPr>
                        <a:t>8.2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Calibri"/>
                          <a:ea typeface="Times New Roman"/>
                        </a:rPr>
                        <a:t>H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3.5 – 5.0 mmol/L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58018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Cl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102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Calibri"/>
                          <a:ea typeface="Times New Roman"/>
                        </a:rPr>
                        <a:t> 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98 – 107 mmol/L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58018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Glucose - Random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4.5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Calibri"/>
                          <a:ea typeface="Times New Roman"/>
                        </a:rPr>
                        <a:t> 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3.0 – 11.0 mmol/L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01021">
                <a:tc gridSpan="4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Calibri"/>
                          <a:ea typeface="Times New Roman"/>
                        </a:rPr>
                        <a:t>ABGs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58018">
                <a:tc gridSpan="4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Calibri"/>
                          <a:ea typeface="Times New Roman"/>
                        </a:rPr>
                        <a:t>Arterial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58018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pH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Calibri"/>
                          <a:ea typeface="Times New Roman"/>
                        </a:rPr>
                        <a:t>7.10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Calibri"/>
                          <a:ea typeface="Times New Roman"/>
                        </a:rPr>
                        <a:t>L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7.35- 7.45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58018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pCO2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Calibri"/>
                          <a:ea typeface="Times New Roman"/>
                        </a:rPr>
                        <a:t>15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Calibri"/>
                          <a:ea typeface="Times New Roman"/>
                        </a:rPr>
                        <a:t>L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35 – 45 mmHg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58018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PO2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90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Calibri"/>
                          <a:ea typeface="Times New Roman"/>
                        </a:rPr>
                        <a:t> 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80-100 mmHg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58018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BE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Calibri"/>
                          <a:ea typeface="Times New Roman"/>
                        </a:rPr>
                        <a:t>-17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Calibri"/>
                          <a:ea typeface="Times New Roman"/>
                        </a:rPr>
                        <a:t> 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-2.0  to  +2.0 mmol/L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58018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HCO3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8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Calibri"/>
                          <a:ea typeface="Times New Roman"/>
                        </a:rPr>
                        <a:t>L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22 – 26  mmol/L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58018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O2 Sat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 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Calibri"/>
                          <a:ea typeface="Times New Roman"/>
                        </a:rPr>
                        <a:t> 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/>
                          <a:ea typeface="Times New Roman"/>
                        </a:rPr>
                        <a:t>95 – 100%</a:t>
                      </a:r>
                      <a:endParaRPr lang="en-CA" sz="1200" dirty="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6952379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970280" y="727710"/>
            <a:ext cx="7203440" cy="54025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952379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6952379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93E270FCEF69B4EA0A18BFCFF902415" ma:contentTypeVersion="0" ma:contentTypeDescription="Create a new document." ma:contentTypeScope="" ma:versionID="955c8cb433f3a23d58c47359e67a2b82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c64490b4aec6201516c3a874156f37b2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8F2448A-0A83-4EC7-A468-87176FF31DF8}">
  <ds:schemaRefs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purl.org/dc/elements/1.1/"/>
    <ds:schemaRef ds:uri="http://schemas.microsoft.com/office/2006/documentManagement/types"/>
    <ds:schemaRef ds:uri="http://schemas.microsoft.com/office/2006/metadata/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7B635D35-B2E0-465A-8906-30F6270BF0F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88547A7-970E-4913-A938-B236E759EE4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331</TotalTime>
  <Words>204</Words>
  <Application>Microsoft Office PowerPoint</Application>
  <PresentationFormat>On-screen Show (4:3)</PresentationFormat>
  <Paragraphs>128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9" baseType="lpstr">
      <vt:lpstr>Arial</vt:lpstr>
      <vt:lpstr>Arial Unicode MS</vt:lpstr>
      <vt:lpstr>Calibri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Interior Health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Holmes, Chelsea</cp:lastModifiedBy>
  <cp:revision>12</cp:revision>
  <dcterms:created xsi:type="dcterms:W3CDTF">2014-11-17T16:34:54Z</dcterms:created>
  <dcterms:modified xsi:type="dcterms:W3CDTF">2020-04-21T18:53:20Z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0x010100893E270FCEF69B4EA0A18BFCFF902415</vt:lpwstr>
  </property>
</Properties>
</file>